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217025" cy="518477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hlink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F0EB"/>
    <a:srgbClr val="FAFAF9"/>
    <a:srgbClr val="FEFAEC"/>
    <a:srgbClr val="EAB90C"/>
    <a:srgbClr val="07529A"/>
    <a:srgbClr val="909085"/>
    <a:srgbClr val="E8F4FE"/>
    <a:srgbClr val="D7EBF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-566" y="-67"/>
      </p:cViewPr>
      <p:guideLst>
        <p:guide orient="horz" pos="590"/>
        <p:guide orient="horz" pos="771"/>
        <p:guide orient="horz" pos="1724"/>
        <p:guide orient="horz" pos="1905"/>
        <p:guide orient="horz" pos="3039"/>
        <p:guide orient="horz" pos="3221"/>
        <p:guide orient="horz" pos="182"/>
        <p:guide orient="horz" pos="2858"/>
        <p:guide pos="181"/>
        <p:guide pos="5625"/>
        <p:guide pos="2994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-2754" y="-96"/>
      </p:cViewPr>
      <p:guideLst>
        <p:guide orient="horz" pos="703"/>
        <p:guide orient="horz" pos="5057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7232" y="35528"/>
            <a:ext cx="4896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89240" y="35528"/>
            <a:ext cx="864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200"/>
            </a:lvl1pPr>
          </a:lstStyle>
          <a:p>
            <a:fld id="{9726303E-CDC6-4E11-A9F4-E5CE5F23E089}" type="datetimeFigureOut">
              <a:rPr lang="de-DE" smtClean="0"/>
              <a:pPr/>
              <a:t>19.04.2021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7232" y="8820504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2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877272" y="8820504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2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4578950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/>
          <p:cNvSpPr>
            <a:spLocks noChangeAspect="1"/>
          </p:cNvSpPr>
          <p:nvPr/>
        </p:nvSpPr>
        <p:spPr bwMode="auto">
          <a:xfrm>
            <a:off x="787864" y="4716016"/>
            <a:ext cx="5665472" cy="3797523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1116013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716016"/>
            <a:ext cx="6048672" cy="38164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405224" y="35528"/>
            <a:ext cx="4896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89240" y="35528"/>
            <a:ext cx="864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200"/>
            </a:lvl1pPr>
          </a:lstStyle>
          <a:p>
            <a:fld id="{9726303E-CDC6-4E11-A9F4-E5CE5F23E089}" type="datetimeFigureOut">
              <a:rPr lang="de-DE" smtClean="0"/>
              <a:pPr/>
              <a:t>19.04.2021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405224" y="8820504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2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5877272" y="8820504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2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04813" y="5580063"/>
            <a:ext cx="6119812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272708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>
            <a:grpSpLocks noChangeAspect="1"/>
          </p:cNvGrpSpPr>
          <p:nvPr userDrawn="1"/>
        </p:nvGrpSpPr>
        <p:grpSpPr>
          <a:xfrm>
            <a:off x="3778209" y="0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96784" y="1584403"/>
            <a:ext cx="5040000" cy="360000"/>
          </a:xfrm>
        </p:spPr>
        <p:txBody>
          <a:bodyPr wrap="none" bIns="0" anchor="b" anchorCtr="0"/>
          <a:lstStyle>
            <a:lvl1pPr>
              <a:lnSpc>
                <a:spcPts val="2400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296784" y="1944315"/>
            <a:ext cx="5040000" cy="1872000"/>
          </a:xfrm>
        </p:spPr>
        <p:txBody>
          <a:bodyPr tIns="0" bIns="0"/>
          <a:lstStyle>
            <a:lvl1pPr marL="0" indent="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70" name="Gruppieren 69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39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8" y="1223963"/>
            <a:ext cx="4176712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598" y="3024188"/>
            <a:ext cx="4165451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2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7" y="4176603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0" y="1223962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1871900" cy="15128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2" y="1223962"/>
            <a:ext cx="6481416" cy="3312000"/>
          </a:xfrm>
        </p:spPr>
        <p:txBody>
          <a:bodyPr numCol="2" spcCol="21600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8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-1" y="936626"/>
            <a:ext cx="9217025" cy="4248150"/>
          </a:xfrm>
          <a:noFill/>
        </p:spPr>
        <p:txBody>
          <a:bodyPr lIns="1296000" tIns="720000" rIns="1440000"/>
          <a:lstStyle>
            <a:lvl1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995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296144" y="3313113"/>
            <a:ext cx="4176712" cy="1223962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31" name="Gruppieren 30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 userDrawn="1"/>
        </p:nvSpPr>
        <p:spPr bwMode="auto">
          <a:xfrm>
            <a:off x="1296143" y="0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2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3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2" y="1224603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9837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00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0" name="Gruppieren 9"/>
          <p:cNvGrpSpPr>
            <a:grpSpLocks noChangeAspect="1"/>
          </p:cNvGrpSpPr>
          <p:nvPr userDrawn="1"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1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3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3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4" y="1799827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79" y="1224283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3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1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Font typeface="Arial" panose="020B0604020202020204" pitchFamily="34" charset="0"/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1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2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2" y="1224235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2" y="3672603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3"/>
            <a:ext cx="8642350" cy="864000"/>
          </a:xfrm>
        </p:spPr>
        <p:txBody>
          <a:bodyPr/>
          <a:lstStyle>
            <a:lvl1pPr marL="0" indent="0"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spcAft>
                <a:spcPts val="420"/>
              </a:spcAft>
              <a:buNone/>
              <a:defRPr sz="1400"/>
            </a:lvl2pPr>
            <a:lvl3pPr marL="432000" indent="0">
              <a:spcAft>
                <a:spcPts val="420"/>
              </a:spcAft>
              <a:buNone/>
              <a:defRPr sz="1400"/>
            </a:lvl3pPr>
            <a:lvl4pPr marL="648000" indent="0">
              <a:spcAft>
                <a:spcPts val="420"/>
              </a:spcAft>
              <a:buNone/>
              <a:defRPr sz="1400"/>
            </a:lvl4pPr>
            <a:lvl5pPr marL="864000" indent="0">
              <a:spcAft>
                <a:spcPts val="420"/>
              </a:spcAft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2" y="1224235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2" y="4824635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19. April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2" y="4824667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5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30" name="Gruppieren 29"/>
          <p:cNvGrpSpPr>
            <a:grpSpLocks noChangeAspect="1"/>
          </p:cNvGrpSpPr>
          <p:nvPr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4" r:id="rId8"/>
    <p:sldLayoutId id="2147483663" r:id="rId9"/>
    <p:sldLayoutId id="2147483665" r:id="rId10"/>
    <p:sldLayoutId id="2147483661" r:id="rId11"/>
    <p:sldLayoutId id="2147483667" r:id="rId12"/>
    <p:sldLayoutId id="2147483657" r:id="rId13"/>
    <p:sldLayoutId id="2147483670" r:id="rId14"/>
    <p:sldLayoutId id="2147483654" r:id="rId15"/>
    <p:sldLayoutId id="2147483655" r:id="rId16"/>
    <p:sldLayoutId id="2147483668" r:id="rId17"/>
    <p:sldLayoutId id="2147483658" r:id="rId18"/>
    <p:sldLayoutId id="2147483659" r:id="rId19"/>
  </p:sldLayoutIdLst>
  <p:hf hdr="0"/>
  <p:txStyles>
    <p:titleStyle>
      <a:lvl1pPr algn="l" defTabSz="914400" rtl="0" eaLnBrk="1" latinLnBrk="0" hangingPunct="1">
        <a:lnSpc>
          <a:spcPts val="2600"/>
        </a:lnSpc>
        <a:spcBef>
          <a:spcPts val="600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600"/>
        </a:spcBef>
        <a:spcAft>
          <a:spcPts val="6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2000" indent="-216000" algn="l" defTabSz="914400" rtl="0" eaLnBrk="1" latinLnBrk="0" hangingPunct="1">
        <a:spcBef>
          <a:spcPts val="6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48000" indent="-216000" algn="l" defTabSz="914400" rtl="0" eaLnBrk="1" latinLnBrk="0" hangingPunct="1">
        <a:spcBef>
          <a:spcPts val="3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64000" indent="-216000" algn="l" defTabSz="914400" rtl="0" eaLnBrk="1" latinLnBrk="0" hangingPunct="1">
        <a:spcBef>
          <a:spcPts val="30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0000" indent="-216000" algn="l" defTabSz="914400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</a:t>
            </a:r>
            <a:r>
              <a:rPr lang="en-US" sz="2400" dirty="0" smtClean="0"/>
              <a:t>2021</a:t>
            </a:r>
            <a:endParaRPr lang="en-US" sz="2400" dirty="0" smtClean="0"/>
          </a:p>
          <a:p>
            <a:r>
              <a:rPr lang="en-US" sz="2400" dirty="0" smtClean="0"/>
              <a:t>Mo. </a:t>
            </a:r>
            <a:r>
              <a:rPr lang="en-US" sz="2400" dirty="0" smtClean="0"/>
              <a:t>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Werkzeuge (Beispiele)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Linux (KALI)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Bringt nützliche Analyse-Tools mit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Keine Installation notwendig (Live-System)</a:t>
            </a:r>
          </a:p>
          <a:p>
            <a:pPr>
              <a:buNone/>
            </a:pPr>
            <a:r>
              <a:rPr lang="de-DE" dirty="0" err="1" smtClean="0"/>
              <a:t>Ettercap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Erstellt (beliebige) Netzwerkpakete, unterstützt beim ARP-Spoofing, etc.</a:t>
            </a:r>
          </a:p>
          <a:p>
            <a:pPr>
              <a:buNone/>
            </a:pPr>
            <a:r>
              <a:rPr lang="de-DE" dirty="0" err="1" smtClean="0"/>
              <a:t>Wireshark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Liest / Schneidet Netzwerkverkehr zur Analyse mit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Erlaubt  das Erstellen/Hinzufügen von </a:t>
            </a:r>
            <a:r>
              <a:rPr lang="de-DE" dirty="0" err="1" smtClean="0"/>
              <a:t>Plugins</a:t>
            </a:r>
            <a:r>
              <a:rPr lang="de-DE" dirty="0" smtClean="0"/>
              <a:t> zur Protokollunterstützung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Low-Level Netzwerkprogrammierung findet meist in C statt!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Jeder kann C lernen, nur Mut!</a:t>
            </a:r>
          </a:p>
          <a:p>
            <a:pPr>
              <a:buNone/>
            </a:pPr>
            <a:r>
              <a:rPr lang="de-DE" dirty="0" smtClean="0"/>
              <a:t>Häufig werden Analysetools auch in Python geschrieben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Ich kann damit leben!</a:t>
            </a:r>
          </a:p>
          <a:p>
            <a:pPr>
              <a:buNone/>
            </a:pPr>
            <a:r>
              <a:rPr lang="de-DE" dirty="0" smtClean="0"/>
              <a:t>Wichtig: Ordentliche Entwicklungsumgebung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Editor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Debugger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Git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2052" name="Picture 4" descr="Baby, Lernen, Laptop, Frage, Fragezeichen, Probl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527" y="1224948"/>
            <a:ext cx="6308812" cy="33121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0</a:t>
            </a:r>
            <a:endParaRPr lang="de-DE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Matthias</a:t>
            </a:r>
            <a:r>
              <a:rPr lang="en-US" dirty="0" smtClean="0"/>
              <a:t> </a:t>
            </a:r>
            <a:r>
              <a:rPr lang="en-US" dirty="0" err="1" smtClean="0"/>
              <a:t>Wübbeling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Studium der Informatik an der TU-Dortmund (Dipl.-Inf.)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Promotion an der Universität Bonn (Dr. </a:t>
            </a:r>
            <a:r>
              <a:rPr lang="de-DE" dirty="0" err="1" smtClean="0">
                <a:latin typeface="Exo 2 Medium" pitchFamily="50" charset="0"/>
              </a:rPr>
              <a:t>rer</a:t>
            </a:r>
            <a:r>
              <a:rPr lang="de-DE" dirty="0" smtClean="0">
                <a:latin typeface="Exo 2 Medium" pitchFamily="50" charset="0"/>
              </a:rPr>
              <a:t>. nat.)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Akademischer Rat / Studienberater Cyber-Security an der Uni Bonn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Wissenschaftler bei Fraunhofer FKIE (Abteilung </a:t>
            </a:r>
            <a:r>
              <a:rPr lang="de-DE" dirty="0" err="1" smtClean="0">
                <a:latin typeface="Exo 2 Medium" pitchFamily="50" charset="0"/>
              </a:rPr>
              <a:t>Cyber</a:t>
            </a:r>
            <a:r>
              <a:rPr lang="de-DE" dirty="0" smtClean="0">
                <a:latin typeface="Exo 2 Medium" pitchFamily="50" charset="0"/>
              </a:rPr>
              <a:t> Security)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Administrator bei der Gesellschaft für Informatik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Kostenfreie Mitgliedschaft für Studierende &amp; Auszubildende</a:t>
            </a:r>
            <a:br>
              <a:rPr lang="de-DE" dirty="0" smtClean="0">
                <a:latin typeface="Exo 2 Medium" pitchFamily="50" charset="0"/>
              </a:rPr>
            </a:br>
            <a:r>
              <a:rPr lang="de-DE" dirty="0" smtClean="0">
                <a:latin typeface="Exo 2 Medium" pitchFamily="50" charset="0"/>
              </a:rPr>
              <a:t>(</a:t>
            </a:r>
            <a:r>
              <a:rPr lang="de-DE" sz="1800" dirty="0" smtClean="0">
                <a:latin typeface="Exo 2 Medium" pitchFamily="50" charset="0"/>
              </a:rPr>
              <a:t>https://gi.de/mitgliedschaft/mitglied-werden/studierende-auszubildende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Freiberuflicher Autor und Berater im Bereich </a:t>
            </a:r>
            <a:r>
              <a:rPr lang="de-DE" dirty="0" smtClean="0">
                <a:latin typeface="Exo 2 Medium" pitchFamily="50" charset="0"/>
              </a:rPr>
              <a:t>IT-Sicherheit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Geschäftsführer der </a:t>
            </a:r>
            <a:r>
              <a:rPr lang="de-DE" dirty="0" err="1" smtClean="0">
                <a:latin typeface="Exo 2 Medium" pitchFamily="50" charset="0"/>
              </a:rPr>
              <a:t>Identeco</a:t>
            </a:r>
            <a:r>
              <a:rPr lang="de-DE" dirty="0" smtClean="0">
                <a:latin typeface="Exo 2 Medium" pitchFamily="50" charset="0"/>
              </a:rPr>
              <a:t> GmbH &amp; Co. KG (https://identeco.de)</a:t>
            </a:r>
            <a:endParaRPr lang="de-DE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Matthias</a:t>
            </a:r>
            <a:r>
              <a:rPr lang="en-US" dirty="0" smtClean="0"/>
              <a:t> </a:t>
            </a:r>
            <a:r>
              <a:rPr lang="en-US" dirty="0" err="1" smtClean="0"/>
              <a:t>Wübbeling</a:t>
            </a:r>
            <a:r>
              <a:rPr lang="en-US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Forschungsschwerpunkte: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Anomalien im Internet-Routing (insb. BGP)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Praktische Angriffe auf Netzwerk-/Internet-Infrastrukturen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Intrusion </a:t>
            </a:r>
            <a:r>
              <a:rPr lang="de-DE" dirty="0" err="1" smtClean="0">
                <a:latin typeface="Exo 2 Medium" pitchFamily="50" charset="0"/>
              </a:rPr>
              <a:t>Detection</a:t>
            </a:r>
            <a:r>
              <a:rPr lang="de-DE" dirty="0" smtClean="0">
                <a:latin typeface="Exo 2 Medium" pitchFamily="50" charset="0"/>
              </a:rPr>
              <a:t> / </a:t>
            </a:r>
            <a:r>
              <a:rPr lang="de-DE" dirty="0" err="1" smtClean="0">
                <a:latin typeface="Exo 2 Medium" pitchFamily="50" charset="0"/>
              </a:rPr>
              <a:t>Prevention</a:t>
            </a:r>
            <a:r>
              <a:rPr lang="de-DE" dirty="0" smtClean="0">
                <a:latin typeface="Exo 2 Medium" pitchFamily="50" charset="0"/>
              </a:rPr>
              <a:t> (</a:t>
            </a:r>
            <a:r>
              <a:rPr lang="de-DE" dirty="0" err="1" smtClean="0">
                <a:latin typeface="Exo 2 Medium" pitchFamily="50" charset="0"/>
              </a:rPr>
              <a:t>Perimetersicherheit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Kommunikationssicherheit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IT-Sicherheitsbewusstsein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Hardwarenahe / Systemnahe Programmierung (</a:t>
            </a:r>
            <a:r>
              <a:rPr lang="de-DE" dirty="0" err="1" smtClean="0">
                <a:latin typeface="Exo 2 Medium" pitchFamily="50" charset="0"/>
              </a:rPr>
              <a:t>Arduino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endParaRPr lang="de-DE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Kontaktmöglichkeiten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sz="1800" b="1" dirty="0" smtClean="0">
                <a:latin typeface="+mj-lt"/>
              </a:rPr>
              <a:t>Während</a:t>
            </a:r>
            <a:r>
              <a:rPr lang="de-DE" sz="1800" dirty="0" smtClean="0">
                <a:latin typeface="+mj-lt"/>
              </a:rPr>
              <a:t> der Vorlesung / Übung: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Hörsaal: Rückfragen durch Meldung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Virtuell: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Rückfragen im Chat? (je nach Vorlesungs-Software sehr unterschiedlich)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Vorschläge?</a:t>
            </a:r>
          </a:p>
          <a:p>
            <a:pPr>
              <a:buFont typeface="Wingdings" pitchFamily="2" charset="2"/>
              <a:buChar char="§"/>
            </a:pPr>
            <a:r>
              <a:rPr lang="de-DE" sz="1800" b="1" dirty="0" smtClean="0">
                <a:latin typeface="+mj-lt"/>
              </a:rPr>
              <a:t>Zwischen</a:t>
            </a:r>
            <a:r>
              <a:rPr lang="de-DE" sz="1800" dirty="0" smtClean="0">
                <a:latin typeface="+mj-lt"/>
              </a:rPr>
              <a:t> den Vorlesungen / Übungen: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Rückmeldungen zur Vorlesung: Mailingliste (sehr gewünscht!)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Allgemeine Fragen: Mailingliste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Individuelle Fragen: Mail an mich (matthias.wuebbeling@cs.uni-bonn.de)</a:t>
            </a:r>
          </a:p>
          <a:p>
            <a:pPr lvl="1">
              <a:buFont typeface="Wingdings" pitchFamily="2" charset="2"/>
              <a:buChar char="§"/>
            </a:pPr>
            <a:endParaRPr lang="de-DE" sz="1800" dirty="0">
              <a:latin typeface="+mj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7025" cy="471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Gerade Verbindung mit Pfeil 9"/>
          <p:cNvCxnSpPr/>
          <p:nvPr/>
        </p:nvCxnSpPr>
        <p:spPr>
          <a:xfrm flipH="1">
            <a:off x="756084" y="288925"/>
            <a:ext cx="6480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756084" y="720179"/>
            <a:ext cx="6480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285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Vorlesung: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https://</a:t>
            </a:r>
            <a:r>
              <a:rPr lang="de-DE" dirty="0" smtClean="0"/>
              <a:t>net.cs.uni-bonn.de/wg/itsec/teaching/st-2021/netzwerksicherheit</a:t>
            </a:r>
            <a:r>
              <a:rPr lang="de-DE" dirty="0" smtClean="0"/>
              <a:t>/</a:t>
            </a:r>
            <a:endParaRPr lang="de-DE" sz="1800" dirty="0" smtClean="0">
              <a:latin typeface="+mj-lt"/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Virtuelle Vorlesung </a:t>
            </a:r>
            <a:r>
              <a:rPr lang="de-DE" sz="1800" dirty="0" smtClean="0">
                <a:latin typeface="+mj-lt"/>
              </a:rPr>
              <a:t>(</a:t>
            </a:r>
            <a:r>
              <a:rPr lang="de-DE" sz="1800" dirty="0" err="1" smtClean="0">
                <a:latin typeface="+mj-lt"/>
              </a:rPr>
              <a:t>BigBlueButton</a:t>
            </a:r>
            <a:r>
              <a:rPr lang="de-DE" sz="1800" dirty="0" smtClean="0">
                <a:latin typeface="+mj-lt"/>
              </a:rPr>
              <a:t>) </a:t>
            </a:r>
            <a:r>
              <a:rPr lang="de-DE" sz="1800" dirty="0" smtClean="0">
                <a:latin typeface="+mj-lt"/>
              </a:rPr>
              <a:t>– </a:t>
            </a:r>
            <a:r>
              <a:rPr lang="de-DE" dirty="0" smtClean="0"/>
              <a:t>Änderungen</a:t>
            </a:r>
            <a:r>
              <a:rPr lang="de-DE" sz="1800" dirty="0" smtClean="0">
                <a:latin typeface="+mj-lt"/>
              </a:rPr>
              <a:t> über die ML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12 Termine im Sommersemester </a:t>
            </a:r>
            <a:r>
              <a:rPr lang="de-DE" sz="1800" dirty="0" smtClean="0">
                <a:latin typeface="+mj-lt"/>
              </a:rPr>
              <a:t>2021</a:t>
            </a:r>
            <a:endParaRPr lang="de-DE" sz="1800" dirty="0" smtClean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Klausur: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Zulassung: Erfolgreiche Teilnahme an den Übungen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Termine: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1. Klausur: </a:t>
            </a:r>
            <a:r>
              <a:rPr lang="de-DE" sz="1800" dirty="0" smtClean="0">
                <a:latin typeface="+mj-lt"/>
              </a:rPr>
              <a:t>Do</a:t>
            </a:r>
            <a:r>
              <a:rPr lang="de-DE" sz="1800" dirty="0" smtClean="0">
                <a:latin typeface="+mj-lt"/>
              </a:rPr>
              <a:t>. </a:t>
            </a:r>
            <a:r>
              <a:rPr lang="de-DE" sz="1800" dirty="0" smtClean="0">
                <a:latin typeface="+mj-lt"/>
              </a:rPr>
              <a:t>5. </a:t>
            </a:r>
            <a:r>
              <a:rPr lang="de-DE" sz="1800" dirty="0" smtClean="0">
                <a:latin typeface="+mj-lt"/>
              </a:rPr>
              <a:t>August 2020 </a:t>
            </a:r>
            <a:r>
              <a:rPr lang="de-DE" sz="1800" dirty="0" smtClean="0">
                <a:latin typeface="+mj-lt"/>
              </a:rPr>
              <a:t>(10 </a:t>
            </a:r>
            <a:r>
              <a:rPr lang="de-DE" sz="1800" dirty="0" smtClean="0">
                <a:latin typeface="+mj-lt"/>
              </a:rPr>
              <a:t>– </a:t>
            </a:r>
            <a:r>
              <a:rPr lang="de-DE" sz="1800" dirty="0" smtClean="0">
                <a:latin typeface="+mj-lt"/>
              </a:rPr>
              <a:t>13 </a:t>
            </a:r>
            <a:r>
              <a:rPr lang="de-DE" sz="1800" dirty="0" smtClean="0">
                <a:latin typeface="+mj-lt"/>
              </a:rPr>
              <a:t>Uhr)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2. Klausur: Do. </a:t>
            </a:r>
            <a:r>
              <a:rPr lang="de-DE" dirty="0" smtClean="0"/>
              <a:t>30</a:t>
            </a:r>
            <a:r>
              <a:rPr lang="de-DE" sz="1800" dirty="0" smtClean="0">
                <a:latin typeface="+mj-lt"/>
              </a:rPr>
              <a:t>. </a:t>
            </a:r>
            <a:r>
              <a:rPr lang="de-DE" sz="1800" dirty="0" smtClean="0">
                <a:latin typeface="+mj-lt"/>
              </a:rPr>
              <a:t>September 2020 (</a:t>
            </a:r>
            <a:r>
              <a:rPr lang="de-DE" sz="1800" dirty="0" smtClean="0">
                <a:latin typeface="+mj-lt"/>
              </a:rPr>
              <a:t>10 </a:t>
            </a:r>
            <a:r>
              <a:rPr lang="de-DE" sz="1800" dirty="0" smtClean="0">
                <a:latin typeface="+mj-lt"/>
              </a:rPr>
              <a:t>– </a:t>
            </a:r>
            <a:r>
              <a:rPr lang="de-DE" sz="1800" dirty="0" smtClean="0">
                <a:latin typeface="+mj-lt"/>
              </a:rPr>
              <a:t>13 </a:t>
            </a:r>
            <a:r>
              <a:rPr lang="de-DE" sz="1800" dirty="0" smtClean="0">
                <a:latin typeface="+mj-lt"/>
              </a:rPr>
              <a:t>Uhr)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Inhalte aus Vorlesungen und Übungen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400602" y="2893193"/>
            <a:ext cx="2270045" cy="92333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Später</a:t>
            </a:r>
            <a:endParaRPr lang="en-US" sz="5400" b="1" cap="all" dirty="0" smtClean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 (</a:t>
            </a:r>
            <a:r>
              <a:rPr lang="de-DE" dirty="0" err="1" smtClean="0"/>
              <a:t>forts</a:t>
            </a:r>
            <a:r>
              <a:rPr lang="de-DE" dirty="0" smtClean="0"/>
              <a:t>.)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Übungen: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Virtuelle Globalübung (Di. 16 – 18 Uhr)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11 Termine im Sommersemester 2020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10 Übungszettel (jeweils 1 Woche Bearbeitungszeit, Aus-/Abgabe dienstags)</a:t>
            </a:r>
            <a:endParaRPr lang="de-DE" sz="1800" dirty="0" smtClean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de-DE" dirty="0" smtClean="0"/>
              <a:t>Teilnahme: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Abgabe von Übungszetteln in 2er Gruppen (Abgabe zunächst per Mail)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Gruppenregistrierung bei erster Abgabe</a:t>
            </a:r>
            <a:endParaRPr lang="de-DE" dirty="0" smtClean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de-DE" dirty="0" smtClean="0"/>
              <a:t>Anmeldung zu den Übungen: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>
                <a:latin typeface="+mj-lt"/>
              </a:rPr>
              <a:t>eCampus</a:t>
            </a:r>
            <a:r>
              <a:rPr lang="de-DE" dirty="0" smtClean="0">
                <a:latin typeface="+mj-lt"/>
              </a:rPr>
              <a:t> (aus BASIS verlinkt)</a:t>
            </a:r>
            <a:endParaRPr lang="de-DE" dirty="0">
              <a:latin typeface="+mj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675178" y="1615818"/>
            <a:ext cx="28136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Beginn: Nächste Woche!</a:t>
            </a:r>
            <a:endParaRPr lang="de-DE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217025" cy="51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750" y="-1872109"/>
            <a:ext cx="7086600" cy="1002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 (</a:t>
            </a:r>
            <a:r>
              <a:rPr lang="de-DE" dirty="0" err="1" smtClean="0"/>
              <a:t>forts</a:t>
            </a:r>
            <a:r>
              <a:rPr lang="de-DE" dirty="0" smtClean="0"/>
              <a:t>.)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Lernziele (Vorlesung &amp; Übung):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Grundlagenvermittlung (Bachelor-Veranstaltung 4. Semester)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Verständnis von Computer-Netzwerk- und Sicherheitsarchitekturen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Lese-/Verstehen-Kompetenz technischer Dokumentationen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/>
              <a:t>Koexistenz mit anderen Veranstaltungen (ergänzend / überlappend)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Kommunikation in Verteilten Systemen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Grundlagen der IT-Sicherheit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Network Security (Master)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IT Security (Master)</a:t>
            </a:r>
          </a:p>
          <a:p>
            <a:pPr>
              <a:buFont typeface="Wingdings" pitchFamily="2" charset="2"/>
              <a:buChar char="§"/>
            </a:pPr>
            <a:endParaRPr lang="de-DE" dirty="0" smtClean="0">
              <a:latin typeface="+mj-lt"/>
            </a:endParaRPr>
          </a:p>
          <a:p>
            <a:pPr lvl="1"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869760" y="3211993"/>
            <a:ext cx="12509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Netzwerk</a:t>
            </a:r>
            <a:endParaRPr lang="de-DE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838535" y="3591207"/>
            <a:ext cx="12971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Sicherheit</a:t>
            </a:r>
            <a:endParaRPr lang="de-DE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Premiere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Sommersemester</a:t>
            </a:r>
            <a:r>
              <a:rPr lang="en-US" dirty="0" smtClean="0"/>
              <a:t> 2020!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: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könnt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viel</a:t>
            </a:r>
            <a:r>
              <a:rPr lang="en-US" dirty="0" smtClean="0"/>
              <a:t> </a:t>
            </a:r>
            <a:r>
              <a:rPr lang="en-US" dirty="0" err="1" smtClean="0"/>
              <a:t>Einfluss</a:t>
            </a:r>
            <a:r>
              <a:rPr lang="en-US" dirty="0" smtClean="0"/>
              <a:t> </a:t>
            </a:r>
            <a:r>
              <a:rPr lang="en-US" dirty="0" err="1" smtClean="0"/>
              <a:t>nehmen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wollt</a:t>
            </a:r>
            <a:r>
              <a:rPr lang="en-US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: Es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perfekt</a:t>
            </a:r>
            <a:r>
              <a:rPr lang="en-US" dirty="0" smtClean="0"/>
              <a:t>!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Inhalte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Protokolle</a:t>
            </a:r>
            <a:r>
              <a:rPr lang="en-US" dirty="0" smtClean="0"/>
              <a:t> &amp; Standards (</a:t>
            </a:r>
            <a:r>
              <a:rPr lang="en-US" dirty="0" err="1" smtClean="0"/>
              <a:t>Modelle</a:t>
            </a:r>
            <a:r>
              <a:rPr lang="en-US" dirty="0" smtClean="0"/>
              <a:t>, </a:t>
            </a:r>
            <a:r>
              <a:rPr lang="en-US" dirty="0" err="1" smtClean="0"/>
              <a:t>Spezifikationen</a:t>
            </a:r>
            <a:r>
              <a:rPr lang="en-US" dirty="0" smtClean="0"/>
              <a:t>, etc.)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Schutzziele</a:t>
            </a:r>
            <a:r>
              <a:rPr lang="en-US" dirty="0" smtClean="0"/>
              <a:t> (</a:t>
            </a:r>
            <a:r>
              <a:rPr lang="en-US" dirty="0" err="1" smtClean="0"/>
              <a:t>Daten</a:t>
            </a:r>
            <a:r>
              <a:rPr lang="en-US" dirty="0" smtClean="0"/>
              <a:t> in </a:t>
            </a:r>
            <a:r>
              <a:rPr lang="en-US" dirty="0" err="1" smtClean="0"/>
              <a:t>Bewegung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Angriffe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Maßnahmen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17024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slides-official</Template>
  <TotalTime>0</TotalTime>
  <Words>635</Words>
  <Application>Microsoft Office PowerPoint</Application>
  <PresentationFormat>Benutzerdefiniert</PresentationFormat>
  <Paragraphs>128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slides-official</vt:lpstr>
      <vt:lpstr>Vorlesung Netzwerksicherheit</vt:lpstr>
      <vt:lpstr>Organisation</vt:lpstr>
      <vt:lpstr>Matthias Wübbeling</vt:lpstr>
      <vt:lpstr>Matthias Wübbeling (forts.)</vt:lpstr>
      <vt:lpstr>Kontaktmöglichkeiten</vt:lpstr>
      <vt:lpstr>Struktur der Veranstaltung</vt:lpstr>
      <vt:lpstr>Struktur der Veranstaltung (forts.) </vt:lpstr>
      <vt:lpstr>Struktur der Veranstaltung (forts.) </vt:lpstr>
      <vt:lpstr>inhaltsübersicht</vt:lpstr>
      <vt:lpstr>Werkzeuge (Beispiele)</vt:lpstr>
      <vt:lpstr>Programmierung</vt:lpstr>
      <vt:lpstr>Fragen?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Netzwerksicherheit</dc:title>
  <dc:creator>Wuebbeling</dc:creator>
  <cp:lastModifiedBy>matthias</cp:lastModifiedBy>
  <cp:revision>105</cp:revision>
  <dcterms:created xsi:type="dcterms:W3CDTF">2020-04-14T23:48:21Z</dcterms:created>
  <dcterms:modified xsi:type="dcterms:W3CDTF">2021-04-19T10:36:40Z</dcterms:modified>
</cp:coreProperties>
</file>